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4" r:id="rId2"/>
    <p:sldId id="265" r:id="rId3"/>
    <p:sldId id="266" r:id="rId4"/>
    <p:sldId id="267" r:id="rId5"/>
    <p:sldId id="270" r:id="rId6"/>
    <p:sldId id="272" r:id="rId7"/>
    <p:sldId id="268" r:id="rId8"/>
    <p:sldId id="271" r:id="rId9"/>
    <p:sldId id="273" r:id="rId10"/>
    <p:sldId id="27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7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7F084-E1A1-4809-93DA-D4C50936DF2B}" type="datetimeFigureOut">
              <a:rPr lang="en-GB" smtClean="0"/>
              <a:pPr/>
              <a:t>26/09/2017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CD79D8-5B5E-4B9B-90B6-07536667C732}" type="slidenum">
              <a:rPr lang="en-GB" smtClean="0"/>
              <a:pPr/>
              <a:t>‹#›</a:t>
            </a:fld>
            <a:endParaRPr lang="en-GB"/>
          </a:p>
        </p:txBody>
      </p:sp>
    </p:spTree>
    <p:extLst>
      <p:ext uri="{BB962C8B-B14F-4D97-AF65-F5344CB8AC3E}">
        <p14:creationId xmlns:p14="http://schemas.microsoft.com/office/powerpoint/2010/main" val="218687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CD79D8-5B5E-4B9B-90B6-07536667C732}" type="slidenum">
              <a:rPr lang="en-GB" smtClean="0"/>
              <a:pPr/>
              <a:t>8</a:t>
            </a:fld>
            <a:endParaRPr lang="en-GB"/>
          </a:p>
        </p:txBody>
      </p:sp>
    </p:spTree>
    <p:extLst>
      <p:ext uri="{BB962C8B-B14F-4D97-AF65-F5344CB8AC3E}">
        <p14:creationId xmlns:p14="http://schemas.microsoft.com/office/powerpoint/2010/main" val="1963513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CD79D8-5B5E-4B9B-90B6-07536667C732}" type="slidenum">
              <a:rPr lang="en-GB" smtClean="0"/>
              <a:pPr/>
              <a:t>9</a:t>
            </a:fld>
            <a:endParaRPr lang="en-GB"/>
          </a:p>
        </p:txBody>
      </p:sp>
    </p:spTree>
    <p:extLst>
      <p:ext uri="{BB962C8B-B14F-4D97-AF65-F5344CB8AC3E}">
        <p14:creationId xmlns:p14="http://schemas.microsoft.com/office/powerpoint/2010/main" val="1963513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CD79D8-5B5E-4B9B-90B6-07536667C732}" type="slidenum">
              <a:rPr lang="en-GB" smtClean="0"/>
              <a:pPr/>
              <a:t>10</a:t>
            </a:fld>
            <a:endParaRPr lang="en-GB"/>
          </a:p>
        </p:txBody>
      </p:sp>
    </p:spTree>
    <p:extLst>
      <p:ext uri="{BB962C8B-B14F-4D97-AF65-F5344CB8AC3E}">
        <p14:creationId xmlns:p14="http://schemas.microsoft.com/office/powerpoint/2010/main" val="1963513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5F8947E-A824-4E4E-8E31-6AD162C66C48}" type="datetimeFigureOut">
              <a:rPr lang="en-US" smtClean="0"/>
              <a:pPr/>
              <a:t>9/26/2017</a:t>
            </a:fld>
            <a:endParaRPr lang="en-GB"/>
          </a:p>
        </p:txBody>
      </p:sp>
      <p:sp>
        <p:nvSpPr>
          <p:cNvPr id="16" name="Slide Number Placeholder 15"/>
          <p:cNvSpPr>
            <a:spLocks noGrp="1"/>
          </p:cNvSpPr>
          <p:nvPr>
            <p:ph type="sldNum" sz="quarter" idx="11"/>
          </p:nvPr>
        </p:nvSpPr>
        <p:spPr/>
        <p:txBody>
          <a:bodyPr/>
          <a:lstStyle/>
          <a:p>
            <a:fld id="{69953704-91CB-4FF7-96E4-A1AF69B7823C}" type="slidenum">
              <a:rPr lang="en-GB" smtClean="0"/>
              <a:pPr/>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F8947E-A824-4E4E-8E31-6AD162C66C48}" type="datetimeFigureOut">
              <a:rPr lang="en-US" smtClean="0"/>
              <a:pPr/>
              <a:t>9/26/2017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953704-91CB-4FF7-96E4-A1AF69B7823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F8947E-A824-4E4E-8E31-6AD162C66C48}" type="datetimeFigureOut">
              <a:rPr lang="en-US" smtClean="0"/>
              <a:pPr/>
              <a:t>9/26/2017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953704-91CB-4FF7-96E4-A1AF69B7823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5F8947E-A824-4E4E-8E31-6AD162C66C48}" type="datetimeFigureOut">
              <a:rPr lang="en-US" smtClean="0"/>
              <a:pPr/>
              <a:t>9/26/2017</a:t>
            </a:fld>
            <a:endParaRPr lang="en-GB"/>
          </a:p>
        </p:txBody>
      </p:sp>
      <p:sp>
        <p:nvSpPr>
          <p:cNvPr id="15" name="Slide Number Placeholder 14"/>
          <p:cNvSpPr>
            <a:spLocks noGrp="1"/>
          </p:cNvSpPr>
          <p:nvPr>
            <p:ph type="sldNum" sz="quarter" idx="15"/>
          </p:nvPr>
        </p:nvSpPr>
        <p:spPr/>
        <p:txBody>
          <a:bodyPr/>
          <a:lstStyle>
            <a:lvl1pPr algn="ctr">
              <a:defRPr/>
            </a:lvl1pPr>
          </a:lstStyle>
          <a:p>
            <a:fld id="{69953704-91CB-4FF7-96E4-A1AF69B7823C}" type="slidenum">
              <a:rPr lang="en-GB" smtClean="0"/>
              <a:pPr/>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5F8947E-A824-4E4E-8E31-6AD162C66C48}" type="datetimeFigureOut">
              <a:rPr lang="en-US" smtClean="0"/>
              <a:pPr/>
              <a:t>9/26/2017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953704-91CB-4FF7-96E4-A1AF69B7823C}" type="slidenum">
              <a:rPr lang="en-GB" smtClean="0"/>
              <a:pPr/>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F8947E-A824-4E4E-8E31-6AD162C66C48}" type="datetimeFigureOut">
              <a:rPr lang="en-US" smtClean="0"/>
              <a:pPr/>
              <a:t>9/26/2017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953704-91CB-4FF7-96E4-A1AF69B7823C}" type="slidenum">
              <a:rPr lang="en-GB" smtClean="0"/>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9953704-91CB-4FF7-96E4-A1AF69B7823C}" type="slidenum">
              <a:rPr lang="en-GB" smtClean="0"/>
              <a:pPr/>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35F8947E-A824-4E4E-8E31-6AD162C66C48}" type="datetimeFigureOut">
              <a:rPr lang="en-US" smtClean="0"/>
              <a:pPr/>
              <a:t>9/26/2017</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F8947E-A824-4E4E-8E31-6AD162C66C48}" type="datetimeFigureOut">
              <a:rPr lang="en-US" smtClean="0"/>
              <a:pPr/>
              <a:t>9/26/2017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953704-91CB-4FF7-96E4-A1AF69B7823C}" type="slidenum">
              <a:rPr lang="en-GB" smtClean="0"/>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8947E-A824-4E4E-8E31-6AD162C66C48}" type="datetimeFigureOut">
              <a:rPr lang="en-US" smtClean="0"/>
              <a:pPr/>
              <a:t>9/26/2017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953704-91CB-4FF7-96E4-A1AF69B7823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5F8947E-A824-4E4E-8E31-6AD162C66C48}" type="datetimeFigureOut">
              <a:rPr lang="en-US" smtClean="0"/>
              <a:pPr/>
              <a:t>9/26/2017</a:t>
            </a:fld>
            <a:endParaRPr lang="en-GB"/>
          </a:p>
        </p:txBody>
      </p:sp>
      <p:sp>
        <p:nvSpPr>
          <p:cNvPr id="9" name="Slide Number Placeholder 8"/>
          <p:cNvSpPr>
            <a:spLocks noGrp="1"/>
          </p:cNvSpPr>
          <p:nvPr>
            <p:ph type="sldNum" sz="quarter" idx="15"/>
          </p:nvPr>
        </p:nvSpPr>
        <p:spPr/>
        <p:txBody>
          <a:bodyPr/>
          <a:lstStyle/>
          <a:p>
            <a:fld id="{69953704-91CB-4FF7-96E4-A1AF69B7823C}" type="slidenum">
              <a:rPr lang="en-GB" smtClean="0"/>
              <a:pPr/>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5F8947E-A824-4E4E-8E31-6AD162C66C48}" type="datetimeFigureOut">
              <a:rPr lang="en-US" smtClean="0"/>
              <a:pPr/>
              <a:t>9/26/2017</a:t>
            </a:fld>
            <a:endParaRPr lang="en-GB"/>
          </a:p>
        </p:txBody>
      </p:sp>
      <p:sp>
        <p:nvSpPr>
          <p:cNvPr id="9" name="Slide Number Placeholder 8"/>
          <p:cNvSpPr>
            <a:spLocks noGrp="1"/>
          </p:cNvSpPr>
          <p:nvPr>
            <p:ph type="sldNum" sz="quarter" idx="11"/>
          </p:nvPr>
        </p:nvSpPr>
        <p:spPr/>
        <p:txBody>
          <a:bodyPr/>
          <a:lstStyle/>
          <a:p>
            <a:fld id="{69953704-91CB-4FF7-96E4-A1AF69B7823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5F8947E-A824-4E4E-8E31-6AD162C66C48}" type="datetimeFigureOut">
              <a:rPr lang="en-US" smtClean="0"/>
              <a:pPr/>
              <a:t>9/26/2017</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9953704-91CB-4FF7-96E4-A1AF69B7823C}" type="slidenum">
              <a:rPr lang="en-GB" smtClean="0"/>
              <a:pPr/>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RmbXI-7u4w8" TargetMode="External"/><Relationship Id="rId2" Type="http://schemas.openxmlformats.org/officeDocument/2006/relationships/hyperlink" Target="http://www.youtube.com/watch?v=4xk-Fd_80qg" TargetMode="External"/><Relationship Id="rId1" Type="http://schemas.openxmlformats.org/officeDocument/2006/relationships/slideLayout" Target="../slideLayouts/slideLayout1.xml"/><Relationship Id="rId4" Type="http://schemas.openxmlformats.org/officeDocument/2006/relationships/hyperlink" Target="http://www.youtube.com/watch?v=9auNqWXrwzQ&amp;feature=channe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1628800"/>
            <a:ext cx="8712968" cy="1446550"/>
          </a:xfrm>
          <a:prstGeom prst="rect">
            <a:avLst/>
          </a:prstGeom>
        </p:spPr>
        <p:txBody>
          <a:bodyPr wrap="square">
            <a:spAutoFit/>
          </a:bodyPr>
          <a:lstStyle/>
          <a:p>
            <a:r>
              <a:rPr lang="en-GB" sz="3200" b="1" dirty="0" smtClean="0">
                <a:solidFill>
                  <a:schemeClr val="bg1"/>
                </a:solidFill>
                <a:latin typeface="Chiller" pitchFamily="82" charset="0"/>
              </a:rPr>
              <a:t>Objective: </a:t>
            </a:r>
          </a:p>
          <a:p>
            <a:r>
              <a:rPr lang="en-GB" sz="2800" dirty="0" smtClean="0">
                <a:solidFill>
                  <a:schemeClr val="bg1"/>
                </a:solidFill>
                <a:latin typeface="Comic Sans MS" pitchFamily="66" charset="0"/>
              </a:rPr>
              <a:t>To understand the roles men and women were expected to play in Elizabethan England.</a:t>
            </a:r>
            <a:endParaRPr lang="en-GB" sz="2800" dirty="0">
              <a:solidFill>
                <a:schemeClr val="bg1"/>
              </a:solidFill>
              <a:latin typeface="Comic Sans MS" pitchFamily="66" charset="0"/>
            </a:endParaRPr>
          </a:p>
        </p:txBody>
      </p:sp>
      <p:sp>
        <p:nvSpPr>
          <p:cNvPr id="9" name="Rectangle 8"/>
          <p:cNvSpPr/>
          <p:nvPr/>
        </p:nvSpPr>
        <p:spPr>
          <a:xfrm>
            <a:off x="251520" y="188640"/>
            <a:ext cx="8640960" cy="1446550"/>
          </a:xfrm>
          <a:prstGeom prst="rect">
            <a:avLst/>
          </a:prstGeom>
        </p:spPr>
        <p:txBody>
          <a:bodyPr wrap="square">
            <a:spAutoFit/>
          </a:bodyPr>
          <a:lstStyle/>
          <a:p>
            <a:pPr algn="ctr"/>
            <a:r>
              <a:rPr lang="en-GB" sz="8800" b="1" u="sng" dirty="0" smtClean="0">
                <a:solidFill>
                  <a:srgbClr val="FF0000"/>
                </a:solidFill>
                <a:latin typeface="Chiller" pitchFamily="82" charset="0"/>
              </a:rPr>
              <a:t>Head of the Household</a:t>
            </a:r>
            <a:endParaRPr lang="en-GB" sz="8800" u="sng" dirty="0"/>
          </a:p>
        </p:txBody>
      </p:sp>
      <p:sp>
        <p:nvSpPr>
          <p:cNvPr id="10" name="Rectangle 9"/>
          <p:cNvSpPr/>
          <p:nvPr/>
        </p:nvSpPr>
        <p:spPr>
          <a:xfrm>
            <a:off x="395536" y="3356992"/>
            <a:ext cx="8424936" cy="2808312"/>
          </a:xfrm>
          <a:prstGeom prst="rect">
            <a:avLst/>
          </a:prstGeom>
          <a:solidFill>
            <a:schemeClr val="tx1">
              <a:alpha val="77000"/>
            </a:schemeClr>
          </a:solidFill>
          <a:ln w="920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u="sng" dirty="0" smtClean="0">
                <a:solidFill>
                  <a:schemeClr val="bg1"/>
                </a:solidFill>
                <a:latin typeface="Comic Sans MS" pitchFamily="66" charset="0"/>
              </a:rPr>
              <a:t>Starter: </a:t>
            </a:r>
          </a:p>
          <a:p>
            <a:pPr algn="ctr"/>
            <a:r>
              <a:rPr lang="en-GB" sz="2400" b="1" dirty="0" smtClean="0">
                <a:solidFill>
                  <a:schemeClr val="bg1"/>
                </a:solidFill>
                <a:latin typeface="Comic Sans MS" pitchFamily="66" charset="0"/>
              </a:rPr>
              <a:t>What do you understand by the title </a:t>
            </a:r>
            <a:r>
              <a:rPr lang="en-GB" sz="3200" b="1" dirty="0" smtClean="0">
                <a:solidFill>
                  <a:srgbClr val="FF0000"/>
                </a:solidFill>
                <a:latin typeface="Comic Sans MS" pitchFamily="66" charset="0"/>
              </a:rPr>
              <a:t>‘Head of the Household’</a:t>
            </a:r>
            <a:r>
              <a:rPr lang="en-GB" sz="2400" b="1" dirty="0" smtClean="0">
                <a:solidFill>
                  <a:schemeClr val="bg1"/>
                </a:solidFill>
                <a:latin typeface="Comic Sans MS" pitchFamily="66" charset="0"/>
              </a:rPr>
              <a:t>?</a:t>
            </a:r>
          </a:p>
          <a:p>
            <a:pPr algn="ctr"/>
            <a:endParaRPr lang="en-GB" sz="2400" b="1" u="sng" dirty="0">
              <a:solidFill>
                <a:schemeClr val="tx1"/>
              </a:solidFill>
              <a:latin typeface="Comic Sans MS" pitchFamily="66" charset="0"/>
            </a:endParaRPr>
          </a:p>
          <a:p>
            <a:pPr>
              <a:buFont typeface="Arial" pitchFamily="34" charset="0"/>
              <a:buChar char="•"/>
            </a:pPr>
            <a:r>
              <a:rPr lang="en-GB" sz="2400" b="1" dirty="0" smtClean="0">
                <a:solidFill>
                  <a:schemeClr val="bg1"/>
                </a:solidFill>
                <a:latin typeface="Comic Sans MS" pitchFamily="66" charset="0"/>
              </a:rPr>
              <a:t>Write a sentence explaining what YOU THINK this phrase means.</a:t>
            </a:r>
            <a:endParaRPr lang="en-GB" sz="3200" b="1" dirty="0" smtClean="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rot="375704">
            <a:off x="60779" y="550142"/>
            <a:ext cx="8842042" cy="5788719"/>
          </a:xfrm>
          <a:prstGeom prst="vertic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u="sng" dirty="0">
                <a:solidFill>
                  <a:schemeClr val="bg1"/>
                </a:solidFill>
              </a:rPr>
              <a:t>Question and </a:t>
            </a:r>
            <a:r>
              <a:rPr lang="en-GB" sz="2400" b="1" u="sng" dirty="0" smtClean="0">
                <a:solidFill>
                  <a:schemeClr val="bg1"/>
                </a:solidFill>
              </a:rPr>
              <a:t>Answer</a:t>
            </a:r>
            <a:endParaRPr lang="en-GB" sz="2400" b="1" dirty="0" smtClean="0">
              <a:solidFill>
                <a:schemeClr val="bg1"/>
              </a:solidFill>
            </a:endParaRPr>
          </a:p>
          <a:p>
            <a:pPr algn="ctr"/>
            <a:endParaRPr lang="en-GB" sz="2400" b="1" dirty="0">
              <a:solidFill>
                <a:schemeClr val="bg1"/>
              </a:solidFill>
            </a:endParaRPr>
          </a:p>
          <a:p>
            <a:pPr marL="342900" indent="-342900">
              <a:buFont typeface="Arial" pitchFamily="34" charset="0"/>
              <a:buChar char="•"/>
            </a:pPr>
            <a:r>
              <a:rPr lang="en-GB" sz="2400" b="1" dirty="0" smtClean="0">
                <a:solidFill>
                  <a:schemeClr val="bg1"/>
                </a:solidFill>
              </a:rPr>
              <a:t>A </a:t>
            </a:r>
            <a:r>
              <a:rPr lang="en-GB" sz="2400" b="1" dirty="0">
                <a:solidFill>
                  <a:schemeClr val="bg1"/>
                </a:solidFill>
              </a:rPr>
              <a:t>Pupil begins by asking ONE of their questions.</a:t>
            </a:r>
          </a:p>
          <a:p>
            <a:pPr marL="342900" indent="-342900">
              <a:buFont typeface="Arial" pitchFamily="34" charset="0"/>
              <a:buChar char="•"/>
            </a:pPr>
            <a:endParaRPr lang="en-GB" sz="800" b="1" dirty="0">
              <a:solidFill>
                <a:schemeClr val="bg1"/>
              </a:solidFill>
            </a:endParaRPr>
          </a:p>
          <a:p>
            <a:pPr marL="342900" indent="-342900">
              <a:buFont typeface="Arial" pitchFamily="34" charset="0"/>
              <a:buChar char="•"/>
            </a:pPr>
            <a:r>
              <a:rPr lang="en-GB" sz="2400" b="1" dirty="0">
                <a:solidFill>
                  <a:schemeClr val="bg1"/>
                </a:solidFill>
              </a:rPr>
              <a:t>Say the name of the student they would like to answer this question.</a:t>
            </a:r>
          </a:p>
          <a:p>
            <a:pPr marL="342900" indent="-342900">
              <a:buFont typeface="Arial" pitchFamily="34" charset="0"/>
              <a:buChar char="•"/>
            </a:pPr>
            <a:endParaRPr lang="en-GB" sz="800" b="1" dirty="0">
              <a:solidFill>
                <a:schemeClr val="bg1"/>
              </a:solidFill>
            </a:endParaRPr>
          </a:p>
          <a:p>
            <a:pPr marL="342900" indent="-342900">
              <a:buFont typeface="Arial" pitchFamily="34" charset="0"/>
              <a:buChar char="•"/>
            </a:pPr>
            <a:r>
              <a:rPr lang="en-GB" sz="2400" b="1" dirty="0">
                <a:solidFill>
                  <a:schemeClr val="bg1"/>
                </a:solidFill>
              </a:rPr>
              <a:t>The chosen pupil answers the question IN ROLE as Lady Macbeth.</a:t>
            </a:r>
          </a:p>
          <a:p>
            <a:pPr marL="342900" indent="-342900">
              <a:buFont typeface="Arial" pitchFamily="34" charset="0"/>
              <a:buChar char="•"/>
            </a:pPr>
            <a:endParaRPr lang="en-GB" sz="2400" b="1" dirty="0">
              <a:solidFill>
                <a:schemeClr val="bg1"/>
              </a:solidFill>
            </a:endParaRPr>
          </a:p>
          <a:p>
            <a:pPr marL="342900" indent="-342900">
              <a:buFont typeface="Arial" pitchFamily="34" charset="0"/>
              <a:buChar char="•"/>
            </a:pPr>
            <a:r>
              <a:rPr lang="en-GB" sz="2400" b="1" dirty="0">
                <a:solidFill>
                  <a:schemeClr val="bg1"/>
                </a:solidFill>
              </a:rPr>
              <a:t>That student then asks one of their questions and says the name of another student to answer it.</a:t>
            </a:r>
          </a:p>
        </p:txBody>
      </p:sp>
    </p:spTree>
    <p:extLst>
      <p:ext uri="{BB962C8B-B14F-4D97-AF65-F5344CB8AC3E}">
        <p14:creationId xmlns:p14="http://schemas.microsoft.com/office/powerpoint/2010/main" val="57599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rot="375704">
            <a:off x="542683" y="995364"/>
            <a:ext cx="8042635" cy="4287449"/>
          </a:xfrm>
          <a:prstGeom prst="vertic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solidFill>
                  <a:srgbClr val="FF0000"/>
                </a:solidFill>
              </a:rPr>
              <a:t>To explore the roles men and women were expected to play in Elizabethan England.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8925520"/>
          </a:xfrm>
          <a:prstGeom prst="rect">
            <a:avLst/>
          </a:prstGeom>
          <a:solidFill>
            <a:schemeClr val="tx1">
              <a:alpha val="44000"/>
            </a:schemeClr>
          </a:solidFill>
        </p:spPr>
        <p:txBody>
          <a:bodyPr wrap="square" rtlCol="0">
            <a:spAutoFit/>
          </a:bodyPr>
          <a:lstStyle/>
          <a:p>
            <a:pPr algn="ctr"/>
            <a:endParaRPr lang="en-GB" sz="4800" b="1" u="sng" dirty="0" smtClean="0">
              <a:solidFill>
                <a:schemeClr val="bg1"/>
              </a:solidFill>
              <a:latin typeface="+mj-lt"/>
            </a:endParaRPr>
          </a:p>
          <a:p>
            <a:pPr algn="ctr"/>
            <a:endParaRPr lang="en-GB" sz="800" b="1" u="sng" dirty="0" smtClean="0">
              <a:solidFill>
                <a:schemeClr val="bg1"/>
              </a:solidFill>
              <a:latin typeface="+mj-lt"/>
            </a:endParaRPr>
          </a:p>
          <a:p>
            <a:pPr algn="ctr"/>
            <a:r>
              <a:rPr lang="en-GB" sz="9600" b="1" dirty="0" smtClean="0">
                <a:solidFill>
                  <a:srgbClr val="FF0000"/>
                </a:solidFill>
                <a:latin typeface="Chiller" pitchFamily="82" charset="0"/>
              </a:rPr>
              <a:t>The Head of The Household</a:t>
            </a:r>
          </a:p>
          <a:p>
            <a:pPr algn="ctr"/>
            <a:endParaRPr lang="en-GB" sz="800" b="1" u="sng" dirty="0" smtClean="0">
              <a:solidFill>
                <a:schemeClr val="bg1"/>
              </a:solidFill>
              <a:latin typeface="+mj-lt"/>
            </a:endParaRPr>
          </a:p>
          <a:p>
            <a:pPr algn="ctr"/>
            <a:endParaRPr lang="en-GB" sz="1400" b="1" dirty="0" smtClean="0">
              <a:solidFill>
                <a:schemeClr val="bg1"/>
              </a:solidFill>
              <a:latin typeface="+mj-lt"/>
            </a:endParaRPr>
          </a:p>
          <a:p>
            <a:pPr algn="ctr"/>
            <a:endParaRPr lang="en-GB" sz="800" b="1" dirty="0" smtClean="0">
              <a:solidFill>
                <a:schemeClr val="bg1"/>
              </a:solidFill>
              <a:latin typeface="+mj-lt"/>
            </a:endParaRPr>
          </a:p>
          <a:p>
            <a:pPr algn="ctr"/>
            <a:r>
              <a:rPr lang="en-GB" sz="4800" b="1" dirty="0" smtClean="0">
                <a:solidFill>
                  <a:schemeClr val="bg1"/>
                </a:solidFill>
                <a:latin typeface="+mj-lt"/>
              </a:rPr>
              <a:t>What does it mean?</a:t>
            </a:r>
          </a:p>
          <a:p>
            <a:pPr algn="ctr"/>
            <a:endParaRPr lang="en-GB" sz="800" b="1" dirty="0" smtClean="0">
              <a:solidFill>
                <a:schemeClr val="bg1"/>
              </a:solidFill>
              <a:latin typeface="+mj-lt"/>
            </a:endParaRPr>
          </a:p>
          <a:p>
            <a:pPr algn="ctr"/>
            <a:endParaRPr lang="en-GB" sz="4800" b="1" dirty="0" smtClean="0">
              <a:solidFill>
                <a:schemeClr val="bg1"/>
              </a:solidFill>
              <a:latin typeface="+mj-lt"/>
            </a:endParaRPr>
          </a:p>
          <a:p>
            <a:pPr algn="ctr"/>
            <a:endParaRPr lang="en-GB" sz="4800" b="1" dirty="0" smtClean="0">
              <a:solidFill>
                <a:schemeClr val="bg1"/>
              </a:solidFill>
              <a:latin typeface="+mj-lt"/>
            </a:endParaRPr>
          </a:p>
          <a:p>
            <a:pPr algn="ctr"/>
            <a:endParaRPr lang="en-GB" sz="4800" b="1" dirty="0" smtClean="0">
              <a:solidFill>
                <a:schemeClr val="bg1"/>
              </a:solidFill>
              <a:latin typeface="+mj-lt"/>
            </a:endParaRPr>
          </a:p>
          <a:p>
            <a:pPr algn="ctr"/>
            <a:endParaRPr lang="en-GB" sz="4800" b="1" dirty="0" smtClean="0">
              <a:solidFill>
                <a:schemeClr val="bg1"/>
              </a:solidFill>
              <a:latin typeface="+mj-lt"/>
            </a:endParaRPr>
          </a:p>
          <a:p>
            <a:pPr algn="ctr"/>
            <a:endParaRPr lang="en-GB" sz="4800" b="1" dirty="0" smtClean="0">
              <a:solidFill>
                <a:schemeClr val="bg1"/>
              </a:solidFill>
              <a:latin typeface="+mj-lt"/>
            </a:endParaRPr>
          </a:p>
        </p:txBody>
      </p:sp>
      <p:cxnSp>
        <p:nvCxnSpPr>
          <p:cNvPr id="4" name="Straight Arrow Connector 3"/>
          <p:cNvCxnSpPr/>
          <p:nvPr/>
        </p:nvCxnSpPr>
        <p:spPr>
          <a:xfrm rot="10800000" flipV="1">
            <a:off x="827584" y="1700808"/>
            <a:ext cx="792088" cy="648072"/>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1403648" y="2636912"/>
            <a:ext cx="1008112" cy="864096"/>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6200000" flipH="1">
            <a:off x="6948264" y="2492896"/>
            <a:ext cx="864096" cy="864096"/>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596336" y="1916832"/>
            <a:ext cx="1008112" cy="720080"/>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212754" y="3860254"/>
            <a:ext cx="576064" cy="1588"/>
          </a:xfrm>
          <a:prstGeom prst="straightConnector1">
            <a:avLst/>
          </a:prstGeom>
          <a:ln w="666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754326"/>
          </a:xfrm>
          <a:prstGeom prst="rect">
            <a:avLst/>
          </a:prstGeom>
          <a:solidFill>
            <a:schemeClr val="tx1">
              <a:alpha val="84000"/>
            </a:schemeClr>
          </a:solidFill>
        </p:spPr>
        <p:txBody>
          <a:bodyPr wrap="square" rtlCol="0">
            <a:spAutoFit/>
          </a:bodyPr>
          <a:lstStyle/>
          <a:p>
            <a:pPr algn="ctr"/>
            <a:r>
              <a:rPr lang="en-GB" sz="3600" b="1" dirty="0" smtClean="0">
                <a:solidFill>
                  <a:srgbClr val="FF0000"/>
                </a:solidFill>
                <a:latin typeface="+mj-lt"/>
              </a:rPr>
              <a:t>Who is the Head of these households?</a:t>
            </a:r>
          </a:p>
          <a:p>
            <a:pPr algn="ctr"/>
            <a:r>
              <a:rPr lang="en-GB" sz="3600" b="1" dirty="0" smtClean="0">
                <a:solidFill>
                  <a:srgbClr val="FF0000"/>
                </a:solidFill>
                <a:latin typeface="+mj-lt"/>
              </a:rPr>
              <a:t>WHY?</a:t>
            </a:r>
          </a:p>
          <a:p>
            <a:pPr algn="ctr"/>
            <a:r>
              <a:rPr lang="en-GB" sz="3600" b="1" dirty="0" smtClean="0">
                <a:solidFill>
                  <a:srgbClr val="FF0000"/>
                </a:solidFill>
                <a:latin typeface="+mj-lt"/>
              </a:rPr>
              <a:t>What qualities do they have?</a:t>
            </a:r>
            <a:endParaRPr lang="en-GB" sz="3600" b="1" dirty="0">
              <a:solidFill>
                <a:srgbClr val="FF0000"/>
              </a:solidFill>
              <a:latin typeface="+mj-lt"/>
            </a:endParaRPr>
          </a:p>
        </p:txBody>
      </p:sp>
      <p:pic>
        <p:nvPicPr>
          <p:cNvPr id="1026" name="Picture 2" descr="http://simpsonseps.com/cutenewsupdate/data/upimages/simpsons_famil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132856"/>
            <a:ext cx="251460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ritish Royal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4110174"/>
            <a:ext cx="2981806" cy="23042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cyberbargins.net/family-guy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4136831"/>
            <a:ext cx="2670373" cy="230425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celebritydogwatcher.com/wp-content/uploads/2007/12/osbourne_family.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4332" y="2012019"/>
            <a:ext cx="2838450" cy="18704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cdn.sheknows.com/articles/kardashian-family.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35077" y="2075321"/>
            <a:ext cx="2273846" cy="18529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2092881"/>
          </a:xfrm>
          <a:prstGeom prst="rect">
            <a:avLst/>
          </a:prstGeom>
          <a:solidFill>
            <a:schemeClr val="tx1">
              <a:alpha val="44000"/>
            </a:schemeClr>
          </a:solidFill>
        </p:spPr>
        <p:txBody>
          <a:bodyPr wrap="square" rtlCol="0">
            <a:spAutoFit/>
          </a:bodyPr>
          <a:lstStyle/>
          <a:p>
            <a:pPr algn="ctr"/>
            <a:endParaRPr lang="en-GB" sz="2000" b="1" dirty="0" smtClean="0">
              <a:solidFill>
                <a:srgbClr val="FF0000"/>
              </a:solidFill>
              <a:latin typeface="+mj-lt"/>
            </a:endParaRPr>
          </a:p>
          <a:p>
            <a:pPr algn="ctr"/>
            <a:r>
              <a:rPr lang="en-GB" sz="3200" b="1" dirty="0" smtClean="0">
                <a:solidFill>
                  <a:srgbClr val="FF0000"/>
                </a:solidFill>
                <a:latin typeface="+mj-lt"/>
              </a:rPr>
              <a:t>As you watch the following clips, make a list of the qualities that Tudor people thought made an ideal man or woman.</a:t>
            </a:r>
          </a:p>
          <a:p>
            <a:pPr algn="ctr"/>
            <a:endParaRPr lang="en-GB" sz="1400" b="1" dirty="0">
              <a:solidFill>
                <a:srgbClr val="FF0000"/>
              </a:solidFill>
              <a:latin typeface="+mj-lt"/>
            </a:endParaRPr>
          </a:p>
        </p:txBody>
      </p:sp>
      <p:graphicFrame>
        <p:nvGraphicFramePr>
          <p:cNvPr id="3" name="Table 2"/>
          <p:cNvGraphicFramePr>
            <a:graphicFrameLocks noGrp="1"/>
          </p:cNvGraphicFramePr>
          <p:nvPr/>
        </p:nvGraphicFramePr>
        <p:xfrm>
          <a:off x="0" y="1988840"/>
          <a:ext cx="9144000" cy="4782304"/>
        </p:xfrm>
        <a:graphic>
          <a:graphicData uri="http://schemas.openxmlformats.org/drawingml/2006/table">
            <a:tbl>
              <a:tblPr firstRow="1" bandRow="1">
                <a:tableStyleId>{D7AC3CCA-C797-4891-BE02-D94E43425B78}</a:tableStyleId>
              </a:tblPr>
              <a:tblGrid>
                <a:gridCol w="4572000"/>
                <a:gridCol w="4572000"/>
              </a:tblGrid>
              <a:tr h="576064">
                <a:tc>
                  <a:txBody>
                    <a:bodyPr/>
                    <a:lstStyle/>
                    <a:p>
                      <a:r>
                        <a:rPr lang="en-GB" sz="2400" dirty="0" smtClean="0">
                          <a:solidFill>
                            <a:sysClr val="windowText" lastClr="000000"/>
                          </a:solidFill>
                          <a:latin typeface="+mn-lt"/>
                        </a:rPr>
                        <a:t>Ideal Tudor Man</a:t>
                      </a:r>
                      <a:endParaRPr lang="en-GB" sz="2400" dirty="0">
                        <a:solidFill>
                          <a:sysClr val="windowText" lastClr="000000"/>
                        </a:solidFill>
                        <a:latin typeface="+mn-lt"/>
                      </a:endParaRPr>
                    </a:p>
                  </a:txBody>
                  <a:tcPr/>
                </a:tc>
                <a:tc>
                  <a:txBody>
                    <a:bodyPr/>
                    <a:lstStyle/>
                    <a:p>
                      <a:r>
                        <a:rPr lang="en-GB" sz="2400" dirty="0" smtClean="0">
                          <a:solidFill>
                            <a:sysClr val="windowText" lastClr="000000"/>
                          </a:solidFill>
                          <a:latin typeface="+mn-lt"/>
                        </a:rPr>
                        <a:t>Ideal Tudor Woman</a:t>
                      </a:r>
                      <a:endParaRPr lang="en-GB" sz="2400" dirty="0">
                        <a:solidFill>
                          <a:sysClr val="windowText" lastClr="000000"/>
                        </a:solidFill>
                        <a:latin typeface="+mn-lt"/>
                      </a:endParaRPr>
                    </a:p>
                  </a:txBody>
                  <a:tcPr/>
                </a:tc>
              </a:tr>
              <a:tr h="2218556">
                <a:tc>
                  <a:txBody>
                    <a:bodyPr/>
                    <a:lstStyle/>
                    <a:p>
                      <a:endParaRPr lang="en-GB">
                        <a:solidFill>
                          <a:sysClr val="windowText" lastClr="000000"/>
                        </a:solidFill>
                      </a:endParaRPr>
                    </a:p>
                  </a:txBody>
                  <a:tcPr/>
                </a:tc>
                <a:tc>
                  <a:txBody>
                    <a:bodyPr/>
                    <a:lstStyle/>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a:solidFill>
                          <a:sysClr val="windowText" lastClr="000000"/>
                        </a:solidFill>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0"/>
            <a:ext cx="8305800" cy="1008112"/>
          </a:xfrm>
        </p:spPr>
        <p:txBody>
          <a:bodyPr/>
          <a:lstStyle/>
          <a:p>
            <a:r>
              <a:rPr lang="en-GB" b="1" dirty="0" smtClean="0">
                <a:solidFill>
                  <a:schemeClr val="bg1"/>
                </a:solidFill>
              </a:rPr>
              <a:t>Tudor Men and Women</a:t>
            </a:r>
            <a:endParaRPr lang="en-GB" b="1" dirty="0">
              <a:solidFill>
                <a:schemeClr val="bg1"/>
              </a:solidFill>
            </a:endParaRPr>
          </a:p>
        </p:txBody>
      </p:sp>
      <p:sp>
        <p:nvSpPr>
          <p:cNvPr id="3" name="Subtitle 2"/>
          <p:cNvSpPr>
            <a:spLocks noGrp="1"/>
          </p:cNvSpPr>
          <p:nvPr>
            <p:ph type="subTitle" idx="1"/>
          </p:nvPr>
        </p:nvSpPr>
        <p:spPr>
          <a:xfrm>
            <a:off x="467544" y="1484784"/>
            <a:ext cx="8305800" cy="2592288"/>
          </a:xfrm>
        </p:spPr>
        <p:txBody>
          <a:bodyPr/>
          <a:lstStyle/>
          <a:p>
            <a:r>
              <a:rPr lang="en-GB" sz="4000" b="1" dirty="0" smtClean="0">
                <a:solidFill>
                  <a:schemeClr val="bg1"/>
                </a:solidFill>
                <a:hlinkClick r:id="rId2"/>
              </a:rPr>
              <a:t>Clip 1</a:t>
            </a:r>
            <a:endParaRPr lang="en-GB" sz="4000" b="1" dirty="0" smtClean="0">
              <a:solidFill>
                <a:schemeClr val="bg1"/>
              </a:solidFill>
            </a:endParaRPr>
          </a:p>
          <a:p>
            <a:r>
              <a:rPr lang="en-GB" sz="4000" b="1" dirty="0" smtClean="0">
                <a:solidFill>
                  <a:schemeClr val="bg1"/>
                </a:solidFill>
                <a:hlinkClick r:id="rId3"/>
              </a:rPr>
              <a:t>Clip 2</a:t>
            </a:r>
            <a:endParaRPr lang="en-GB" sz="4000" b="1" dirty="0" smtClean="0">
              <a:solidFill>
                <a:schemeClr val="bg1"/>
              </a:solidFill>
            </a:endParaRPr>
          </a:p>
          <a:p>
            <a:r>
              <a:rPr lang="en-GB" sz="4000" b="1" dirty="0" smtClean="0">
                <a:solidFill>
                  <a:schemeClr val="bg1"/>
                </a:solidFill>
                <a:hlinkClick r:id="rId4"/>
              </a:rPr>
              <a:t>Clip 3</a:t>
            </a:r>
            <a:endParaRPr lang="en-GB" sz="4000" b="1" dirty="0">
              <a:solidFill>
                <a:schemeClr val="bg1"/>
              </a:solidFill>
            </a:endParaRPr>
          </a:p>
        </p:txBody>
      </p:sp>
    </p:spTree>
    <p:extLst>
      <p:ext uri="{BB962C8B-B14F-4D97-AF65-F5344CB8AC3E}">
        <p14:creationId xmlns:p14="http://schemas.microsoft.com/office/powerpoint/2010/main" val="1774175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44" y="4287405"/>
            <a:ext cx="9144000" cy="2308324"/>
          </a:xfrm>
          <a:prstGeom prst="rect">
            <a:avLst/>
          </a:prstGeom>
          <a:solidFill>
            <a:schemeClr val="tx1">
              <a:alpha val="44000"/>
            </a:schemeClr>
          </a:solidFill>
        </p:spPr>
        <p:txBody>
          <a:bodyPr wrap="square" rtlCol="0">
            <a:spAutoFit/>
          </a:bodyPr>
          <a:lstStyle/>
          <a:p>
            <a:pPr algn="ctr"/>
            <a:r>
              <a:rPr lang="en-GB" sz="3600" b="1" dirty="0" smtClean="0">
                <a:solidFill>
                  <a:srgbClr val="FF0000"/>
                </a:solidFill>
                <a:latin typeface="+mj-lt"/>
              </a:rPr>
              <a:t>Based on this  new understanding of Tudor Men and Women, WHO do you think would be the head of a Tudor household? </a:t>
            </a:r>
            <a:endParaRPr lang="en-GB" sz="3600" b="1" dirty="0">
              <a:solidFill>
                <a:srgbClr val="FF0000"/>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2705123083"/>
              </p:ext>
            </p:extLst>
          </p:nvPr>
        </p:nvGraphicFramePr>
        <p:xfrm>
          <a:off x="179512" y="188640"/>
          <a:ext cx="8784976" cy="3536716"/>
        </p:xfrm>
        <a:graphic>
          <a:graphicData uri="http://schemas.openxmlformats.org/drawingml/2006/table">
            <a:tbl>
              <a:tblPr firstRow="1" bandRow="1">
                <a:tableStyleId>{D7AC3CCA-C797-4891-BE02-D94E43425B78}</a:tableStyleId>
              </a:tblPr>
              <a:tblGrid>
                <a:gridCol w="4320480"/>
                <a:gridCol w="4464496"/>
              </a:tblGrid>
              <a:tr h="626428">
                <a:tc>
                  <a:txBody>
                    <a:bodyPr/>
                    <a:lstStyle/>
                    <a:p>
                      <a:r>
                        <a:rPr lang="en-GB" sz="3200" dirty="0" smtClean="0">
                          <a:solidFill>
                            <a:sysClr val="windowText" lastClr="000000"/>
                          </a:solidFill>
                          <a:latin typeface="+mn-lt"/>
                        </a:rPr>
                        <a:t>Tudor Man were expected to be:</a:t>
                      </a:r>
                      <a:endParaRPr lang="en-GB" sz="3200" dirty="0">
                        <a:solidFill>
                          <a:sysClr val="windowText" lastClr="000000"/>
                        </a:solidFill>
                        <a:latin typeface="+mn-lt"/>
                      </a:endParaRPr>
                    </a:p>
                  </a:txBody>
                  <a:tcPr/>
                </a:tc>
                <a:tc>
                  <a:txBody>
                    <a:bodyPr/>
                    <a:lstStyle/>
                    <a:p>
                      <a:r>
                        <a:rPr lang="en-GB" sz="3200" dirty="0" smtClean="0">
                          <a:solidFill>
                            <a:sysClr val="windowText" lastClr="000000"/>
                          </a:solidFill>
                          <a:latin typeface="+mn-lt"/>
                        </a:rPr>
                        <a:t>Tudor Woman were expected to be:</a:t>
                      </a:r>
                      <a:endParaRPr lang="en-GB" sz="3200" dirty="0">
                        <a:solidFill>
                          <a:sysClr val="windowText" lastClr="000000"/>
                        </a:solidFill>
                        <a:latin typeface="+mn-lt"/>
                      </a:endParaRPr>
                    </a:p>
                  </a:txBody>
                  <a:tcPr/>
                </a:tc>
              </a:tr>
              <a:tr h="2469916">
                <a:tc>
                  <a:txBody>
                    <a:bodyPr/>
                    <a:lstStyle/>
                    <a:p>
                      <a:endParaRPr lang="en-GB" dirty="0">
                        <a:solidFill>
                          <a:sysClr val="windowText" lastClr="000000"/>
                        </a:solidFill>
                      </a:endParaRPr>
                    </a:p>
                  </a:txBody>
                  <a:tcPr/>
                </a:tc>
                <a:tc>
                  <a:txBody>
                    <a:bodyPr/>
                    <a:lstStyle/>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smtClean="0">
                        <a:solidFill>
                          <a:sysClr val="windowText" lastClr="000000"/>
                        </a:solidFill>
                      </a:endParaRPr>
                    </a:p>
                    <a:p>
                      <a:endParaRPr lang="en-GB" dirty="0">
                        <a:solidFill>
                          <a:sysClr val="windowText" lastClr="000000"/>
                        </a:solidFill>
                      </a:endParaRPr>
                    </a:p>
                  </a:txBody>
                  <a:tcPr/>
                </a:tc>
              </a:tr>
            </a:tbl>
          </a:graphicData>
        </a:graphic>
      </p:graphicFrame>
    </p:spTree>
    <p:extLst>
      <p:ext uri="{BB962C8B-B14F-4D97-AF65-F5344CB8AC3E}">
        <p14:creationId xmlns:p14="http://schemas.microsoft.com/office/powerpoint/2010/main" val="3796570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769441"/>
          </a:xfrm>
          <a:prstGeom prst="rect">
            <a:avLst/>
          </a:prstGeom>
          <a:solidFill>
            <a:schemeClr val="tx1">
              <a:alpha val="44000"/>
            </a:schemeClr>
          </a:solidFill>
        </p:spPr>
        <p:txBody>
          <a:bodyPr wrap="square" rtlCol="0">
            <a:spAutoFit/>
          </a:bodyPr>
          <a:lstStyle/>
          <a:p>
            <a:pPr algn="ctr"/>
            <a:r>
              <a:rPr lang="en-GB" sz="4400" b="1" dirty="0" smtClean="0">
                <a:solidFill>
                  <a:srgbClr val="FF0000"/>
                </a:solidFill>
                <a:latin typeface="+mj-lt"/>
              </a:rPr>
              <a:t>A Letter from Macbeth to his Wife</a:t>
            </a:r>
          </a:p>
        </p:txBody>
      </p:sp>
      <p:sp>
        <p:nvSpPr>
          <p:cNvPr id="4" name="Rectangle 3"/>
          <p:cNvSpPr/>
          <p:nvPr/>
        </p:nvSpPr>
        <p:spPr>
          <a:xfrm>
            <a:off x="539552" y="1196752"/>
            <a:ext cx="7992888" cy="4176464"/>
          </a:xfrm>
          <a:prstGeom prst="rect">
            <a:avLst/>
          </a:prstGeom>
          <a:solidFill>
            <a:schemeClr val="tx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Arial" pitchFamily="34" charset="0"/>
              <a:buChar char="•"/>
            </a:pPr>
            <a:r>
              <a:rPr lang="en-GB" sz="3600" dirty="0" smtClean="0">
                <a:solidFill>
                  <a:schemeClr val="bg1"/>
                </a:solidFill>
              </a:rPr>
              <a:t>Her husband has been away for a long time and has performed well in battle.</a:t>
            </a:r>
          </a:p>
          <a:p>
            <a:pPr marL="571500" indent="-571500">
              <a:buFont typeface="Arial" pitchFamily="34" charset="0"/>
              <a:buChar char="•"/>
            </a:pPr>
            <a:endParaRPr lang="en-GB" sz="3600" dirty="0">
              <a:solidFill>
                <a:schemeClr val="bg1"/>
              </a:solidFill>
            </a:endParaRPr>
          </a:p>
          <a:p>
            <a:pPr marL="571500" indent="-571500">
              <a:buFont typeface="Arial" pitchFamily="34" charset="0"/>
              <a:buChar char="•"/>
            </a:pPr>
            <a:r>
              <a:rPr lang="en-GB" sz="3600" dirty="0" smtClean="0">
                <a:solidFill>
                  <a:schemeClr val="bg1"/>
                </a:solidFill>
              </a:rPr>
              <a:t>He is about to return home when she receives the following letter from him:</a:t>
            </a:r>
            <a:endParaRPr lang="en-GB" sz="3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9144000" cy="6858000"/>
          </a:xfrm>
          <a:prstGeom prst="vertic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a:t>
            </a:r>
            <a:r>
              <a:rPr lang="en-GB" sz="2800" dirty="0">
                <a:solidFill>
                  <a:schemeClr val="bg1"/>
                </a:solidFill>
              </a:rPr>
              <a:t>The witches met me on the day of my victory in battle, and I have since learned that they have supernatural knowledge. When I tried desperately to question them further, they vanished into thin air. While I stood spellbound, messengers from the king arrived and greeted me as the thane of Cawdor, which is precisely how the weird sisters had saluted me before calling me ’the future king!' I thought I should tell you this news, my dearest partner in greatness, so that you could rejoice along with me about the greatness that is promised to us. Keep it secret, and farewell</a:t>
            </a:r>
            <a:r>
              <a:rPr lang="en-GB" sz="2800" dirty="0" smtClean="0">
                <a:solidFill>
                  <a:schemeClr val="bg1"/>
                </a:solidFill>
              </a:rPr>
              <a:t>.</a:t>
            </a:r>
            <a:endParaRPr lang="en-GB" sz="2800" dirty="0">
              <a:solidFill>
                <a:schemeClr val="bg1"/>
              </a:solidFill>
            </a:endParaRPr>
          </a:p>
        </p:txBody>
      </p:sp>
    </p:spTree>
    <p:extLst>
      <p:ext uri="{BB962C8B-B14F-4D97-AF65-F5344CB8AC3E}">
        <p14:creationId xmlns:p14="http://schemas.microsoft.com/office/powerpoint/2010/main" val="473072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rot="453009">
            <a:off x="4122349" y="305442"/>
            <a:ext cx="4679881" cy="6323918"/>
          </a:xfrm>
          <a:prstGeom prst="vertic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a:t>
            </a:r>
            <a:r>
              <a:rPr lang="en-GB" dirty="0">
                <a:solidFill>
                  <a:schemeClr val="bg1"/>
                </a:solidFill>
              </a:rPr>
              <a:t>The witches met me on the day of my victory in battle, and I have since learned that they have supernatural knowledge. When I tried desperately to question them further, they vanished into thin air. While I stood spellbound, messengers from the king arrived and greeted me as the thane of Cawdor, which is precisely how the weird sisters had saluted me before calling me ’the future king!' I thought I should tell you this news, my dearest partner in greatness, so that you could rejoice along with me about the greatness that is promised to us. Keep it secret, and farewell</a:t>
            </a:r>
            <a:r>
              <a:rPr lang="en-GB" dirty="0" smtClean="0">
                <a:solidFill>
                  <a:schemeClr val="bg1"/>
                </a:solidFill>
              </a:rPr>
              <a:t>.</a:t>
            </a:r>
            <a:endParaRPr lang="en-GB" dirty="0">
              <a:solidFill>
                <a:schemeClr val="bg1"/>
              </a:solidFill>
            </a:endParaRPr>
          </a:p>
        </p:txBody>
      </p:sp>
      <p:sp>
        <p:nvSpPr>
          <p:cNvPr id="2" name="Right Arrow Callout 1"/>
          <p:cNvSpPr/>
          <p:nvPr/>
        </p:nvSpPr>
        <p:spPr>
          <a:xfrm>
            <a:off x="395536" y="404664"/>
            <a:ext cx="4896544" cy="3672408"/>
          </a:xfrm>
          <a:prstGeom prst="rightArrowCallout">
            <a:avLst/>
          </a:prstGeom>
          <a:solidFill>
            <a:schemeClr val="tx1"/>
          </a:solidFill>
          <a:ln w="539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u="sng" dirty="0" smtClean="0">
                <a:solidFill>
                  <a:schemeClr val="bg1"/>
                </a:solidFill>
              </a:rPr>
              <a:t>Question and Answer</a:t>
            </a:r>
          </a:p>
          <a:p>
            <a:pPr algn="ctr"/>
            <a:endParaRPr lang="en-GB" sz="2400" b="1" u="sng" dirty="0">
              <a:solidFill>
                <a:schemeClr val="bg1"/>
              </a:solidFill>
            </a:endParaRPr>
          </a:p>
          <a:p>
            <a:pPr algn="ctr"/>
            <a:r>
              <a:rPr lang="en-GB" sz="2400" b="1" dirty="0" smtClean="0">
                <a:solidFill>
                  <a:schemeClr val="bg1"/>
                </a:solidFill>
              </a:rPr>
              <a:t>In your books write 3 questions for Lady Macbeth to find out how she reacts to her husband’s letter and what she thinks he should do.</a:t>
            </a:r>
            <a:endParaRPr lang="en-GB" sz="2400" b="1" dirty="0">
              <a:solidFill>
                <a:schemeClr val="bg1"/>
              </a:solidFill>
            </a:endParaRPr>
          </a:p>
        </p:txBody>
      </p:sp>
    </p:spTree>
    <p:extLst>
      <p:ext uri="{BB962C8B-B14F-4D97-AF65-F5344CB8AC3E}">
        <p14:creationId xmlns:p14="http://schemas.microsoft.com/office/powerpoint/2010/main" val="24505713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340</TotalTime>
  <Words>525</Words>
  <Application>Microsoft Office PowerPoint</Application>
  <PresentationFormat>On-screen Show (4:3)</PresentationFormat>
  <Paragraphs>73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PowerPoint Presentation</vt:lpstr>
      <vt:lpstr>PowerPoint Presentation</vt:lpstr>
      <vt:lpstr>PowerPoint Presentation</vt:lpstr>
      <vt:lpstr>PowerPoint Presentation</vt:lpstr>
      <vt:lpstr>Tudor Men and Women</vt:lpstr>
      <vt:lpstr>PowerPoint Presentation</vt:lpstr>
      <vt:lpstr>PowerPoint Presentation</vt:lpstr>
      <vt:lpstr>PowerPoint Presentation</vt:lpstr>
      <vt:lpstr>PowerPoint Presentation</vt:lpstr>
      <vt:lpstr>PowerPoint Presentation</vt:lpstr>
      <vt:lpstr>PowerPoint Presentation</vt:lpstr>
    </vt:vector>
  </TitlesOfParts>
  <Company>Higher Blackley Education Village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Witches in Literature</dc:title>
  <dc:creator>Ramesys</dc:creator>
  <cp:lastModifiedBy>Owner</cp:lastModifiedBy>
  <cp:revision>34</cp:revision>
  <dcterms:created xsi:type="dcterms:W3CDTF">2010-01-11T10:23:00Z</dcterms:created>
  <dcterms:modified xsi:type="dcterms:W3CDTF">2017-09-27T03:21:32Z</dcterms:modified>
</cp:coreProperties>
</file>